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59" r:id="rId3"/>
    <p:sldId id="360" r:id="rId4"/>
    <p:sldId id="362" r:id="rId5"/>
    <p:sldId id="363" r:id="rId6"/>
    <p:sldId id="364" r:id="rId7"/>
    <p:sldId id="369" r:id="rId8"/>
    <p:sldId id="368" r:id="rId9"/>
    <p:sldId id="367" r:id="rId10"/>
    <p:sldId id="370" r:id="rId11"/>
    <p:sldId id="356" r:id="rId12"/>
  </p:sldIdLst>
  <p:sldSz cx="9144000" cy="6858000" type="screen4x3"/>
  <p:notesSz cx="70104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808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66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57200"/>
          </a:xfrm>
          <a:prstGeom prst="rect">
            <a:avLst/>
          </a:prstGeom>
        </p:spPr>
        <p:txBody>
          <a:bodyPr vert="horz" lIns="91440" tIns="45720" rIns="91440" bIns="45720" rtlCol="0"/>
          <a:lstStyle>
            <a:lvl1pPr algn="r">
              <a:defRPr sz="1200"/>
            </a:lvl1pPr>
          </a:lstStyle>
          <a:p>
            <a:fld id="{573E2335-8361-42E4-BB03-857A89D104BC}" type="datetimeFigureOut">
              <a:rPr lang="es-MX" smtClean="0"/>
              <a:pPr/>
              <a:t>07/08/2013</a:t>
            </a:fld>
            <a:endParaRPr lang="es-MX"/>
          </a:p>
        </p:txBody>
      </p:sp>
      <p:sp>
        <p:nvSpPr>
          <p:cNvPr id="4" name="3 Marcador de imagen de diapositiva"/>
          <p:cNvSpPr>
            <a:spLocks noGrp="1" noRot="1" noChangeAspect="1"/>
          </p:cNvSpPr>
          <p:nvPr>
            <p:ph type="sldImg" idx="2"/>
          </p:nvPr>
        </p:nvSpPr>
        <p:spPr>
          <a:xfrm>
            <a:off x="12192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343400"/>
            <a:ext cx="560705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3038475"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685213"/>
            <a:ext cx="3038475" cy="457200"/>
          </a:xfrm>
          <a:prstGeom prst="rect">
            <a:avLst/>
          </a:prstGeom>
        </p:spPr>
        <p:txBody>
          <a:bodyPr vert="horz" lIns="91440" tIns="45720" rIns="91440" bIns="45720" rtlCol="0" anchor="b"/>
          <a:lstStyle>
            <a:lvl1pPr algn="r">
              <a:defRPr sz="1200"/>
            </a:lvl1pPr>
          </a:lstStyle>
          <a:p>
            <a:fld id="{C6AA1722-D55B-402D-A682-224852CFD6B2}" type="slidenum">
              <a:rPr lang="es-MX" smtClean="0"/>
              <a:pPr/>
              <a:t>‹Nº›</a:t>
            </a:fld>
            <a:endParaRPr lang="es-MX"/>
          </a:p>
        </p:txBody>
      </p:sp>
    </p:spTree>
    <p:extLst>
      <p:ext uri="{BB962C8B-B14F-4D97-AF65-F5344CB8AC3E}">
        <p14:creationId xmlns:p14="http://schemas.microsoft.com/office/powerpoint/2010/main" val="393559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6AA1722-D55B-402D-A682-224852CFD6B2}"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9" name="2 Marcador de notas"/>
          <p:cNvSpPr>
            <a:spLocks noGrp="1"/>
          </p:cNvSpPr>
          <p:nvPr>
            <p:ph type="body" idx="1"/>
          </p:nvPr>
        </p:nvSpPr>
        <p:spPr bwMode="auto">
          <a:noFill/>
        </p:spPr>
        <p:txBody>
          <a:bodyPr/>
          <a:lstStyle/>
          <a:p>
            <a:endParaRPr lang="es-MX" smtClean="0"/>
          </a:p>
        </p:txBody>
      </p:sp>
      <p:sp>
        <p:nvSpPr>
          <p:cNvPr id="143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2F9FAC-A0A3-40A2-8225-D8D65CE829F0}" type="slidenum">
              <a:rPr lang="es-MX" smtClean="0"/>
              <a:pPr/>
              <a:t>2</a:t>
            </a:fld>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C82AC12-2208-46B8-9423-14BC20C960A3}" type="slidenum">
              <a:rPr lang="es-MX" smtClean="0"/>
              <a:pPr>
                <a:defRPr/>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C82AC12-2208-46B8-9423-14BC20C960A3}" type="slidenum">
              <a:rPr lang="es-MX" smtClean="0"/>
              <a:pPr>
                <a:defRPr/>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3545F2A-8C9D-4529-9E7F-65ABA5C1198A}" type="slidenum">
              <a:rPr lang="es-ES" smtClean="0"/>
              <a:pPr/>
              <a:t>5</a:t>
            </a:fld>
            <a:endParaRPr lang="es-ES" smtClean="0"/>
          </a:p>
        </p:txBody>
      </p:sp>
      <p:sp>
        <p:nvSpPr>
          <p:cNvPr id="16387" name="Rectangle 2"/>
          <p:cNvSpPr>
            <a:spLocks noGrp="1" noRot="1" noChangeAspect="1" noChangeArrowheads="1" noTextEdit="1"/>
          </p:cNvSpPr>
          <p:nvPr>
            <p:ph type="sldImg"/>
          </p:nvPr>
        </p:nvSpPr>
        <p:spPr bwMode="auto">
          <a:xfrm>
            <a:off x="1220788" y="687388"/>
            <a:ext cx="4570412" cy="3427412"/>
          </a:xfrm>
          <a:noFill/>
          <a:ln>
            <a:solidFill>
              <a:srgbClr val="000000"/>
            </a:solidFill>
            <a:miter lim="800000"/>
            <a:headEnd/>
            <a:tailEnd/>
          </a:ln>
        </p:spPr>
      </p:sp>
      <p:sp>
        <p:nvSpPr>
          <p:cNvPr id="16388" name="Rectangle 3"/>
          <p:cNvSpPr>
            <a:spLocks noGrp="1" noChangeArrowheads="1"/>
          </p:cNvSpPr>
          <p:nvPr>
            <p:ph type="body" idx="1"/>
          </p:nvPr>
        </p:nvSpPr>
        <p:spPr bwMode="auto">
          <a:xfrm>
            <a:off x="934720" y="4343400"/>
            <a:ext cx="5140960" cy="4114800"/>
          </a:xfrm>
          <a:noFill/>
        </p:spPr>
        <p:txBody>
          <a:bodyPr/>
          <a:lstStyle/>
          <a:p>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042F53-8598-47ED-B9CD-628390D8E1AA}" type="slidenum">
              <a:rPr lang="es-ES" smtClean="0"/>
              <a:pPr/>
              <a:t>6</a:t>
            </a:fld>
            <a:endParaRPr lang="es-ES" smtClean="0"/>
          </a:p>
        </p:txBody>
      </p:sp>
      <p:sp>
        <p:nvSpPr>
          <p:cNvPr id="17411" name="Rectangle 2"/>
          <p:cNvSpPr>
            <a:spLocks noGrp="1" noRot="1" noChangeAspect="1" noChangeArrowheads="1" noTextEdit="1"/>
          </p:cNvSpPr>
          <p:nvPr>
            <p:ph type="sldImg"/>
          </p:nvPr>
        </p:nvSpPr>
        <p:spPr bwMode="auto">
          <a:xfrm>
            <a:off x="1220788" y="687388"/>
            <a:ext cx="4570412" cy="3427412"/>
          </a:xfrm>
          <a:noFill/>
          <a:ln>
            <a:solidFill>
              <a:srgbClr val="000000"/>
            </a:solidFill>
            <a:miter lim="800000"/>
            <a:headEnd/>
            <a:tailEnd/>
          </a:ln>
        </p:spPr>
      </p:sp>
      <p:sp>
        <p:nvSpPr>
          <p:cNvPr id="17412" name="Rectangle 3"/>
          <p:cNvSpPr>
            <a:spLocks noGrp="1" noChangeArrowheads="1"/>
          </p:cNvSpPr>
          <p:nvPr>
            <p:ph type="body" idx="1"/>
          </p:nvPr>
        </p:nvSpPr>
        <p:spPr bwMode="auto">
          <a:xfrm>
            <a:off x="934720" y="4343400"/>
            <a:ext cx="5140960" cy="4114800"/>
          </a:xfrm>
          <a:noFill/>
        </p:spPr>
        <p:txBody>
          <a:bodyPr/>
          <a:lstStyle/>
          <a:p>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228A3D-358A-418F-931A-1B2D0B462BC1}" type="slidenum">
              <a:rPr lang="es-ES" smtClean="0"/>
              <a:pPr/>
              <a:t>8</a:t>
            </a:fld>
            <a:endParaRPr lang="es-ES" smtClean="0"/>
          </a:p>
        </p:txBody>
      </p:sp>
      <p:sp>
        <p:nvSpPr>
          <p:cNvPr id="18435" name="Rectangle 2"/>
          <p:cNvSpPr>
            <a:spLocks noGrp="1" noRot="1" noChangeAspect="1" noChangeArrowheads="1" noTextEdit="1"/>
          </p:cNvSpPr>
          <p:nvPr>
            <p:ph type="sldImg"/>
          </p:nvPr>
        </p:nvSpPr>
        <p:spPr bwMode="auto">
          <a:xfrm>
            <a:off x="1220788" y="687388"/>
            <a:ext cx="4570412" cy="3427412"/>
          </a:xfrm>
          <a:noFill/>
          <a:ln>
            <a:solidFill>
              <a:srgbClr val="000000"/>
            </a:solidFill>
            <a:miter lim="800000"/>
            <a:headEnd/>
            <a:tailEnd/>
          </a:ln>
        </p:spPr>
      </p:sp>
      <p:sp>
        <p:nvSpPr>
          <p:cNvPr id="18436" name="Rectangle 3"/>
          <p:cNvSpPr>
            <a:spLocks noGrp="1" noChangeArrowheads="1"/>
          </p:cNvSpPr>
          <p:nvPr>
            <p:ph type="body" idx="1"/>
          </p:nvPr>
        </p:nvSpPr>
        <p:spPr bwMode="auto">
          <a:xfrm>
            <a:off x="934720" y="4343400"/>
            <a:ext cx="5140960" cy="4114800"/>
          </a:xfrm>
          <a:noFill/>
        </p:spPr>
        <p:txBody>
          <a:bodyPr/>
          <a:lstStyle/>
          <a:p>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3C82AC12-2208-46B8-9423-14BC20C960A3}" type="slidenum">
              <a:rPr lang="es-MX" smtClean="0"/>
              <a:pPr>
                <a:defRPr/>
              </a:pPr>
              <a:t>9</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6AA1722-D55B-402D-A682-224852CFD6B2}" type="slidenum">
              <a:rPr lang="es-MX" smtClean="0"/>
              <a:pPr/>
              <a:t>11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58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99079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51822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8147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23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12458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65396" y="0"/>
            <a:ext cx="2579700" cy="1052736"/>
          </a:xfrm>
          <a:prstGeom prst="rect">
            <a:avLst/>
          </a:prstGeom>
        </p:spPr>
      </p:pic>
      <p:sp>
        <p:nvSpPr>
          <p:cNvPr id="8" name="7 Rectángulo"/>
          <p:cNvSpPr/>
          <p:nvPr userDrawn="1"/>
        </p:nvSpPr>
        <p:spPr>
          <a:xfrm>
            <a:off x="0" y="1046206"/>
            <a:ext cx="9145096" cy="45719"/>
          </a:xfrm>
          <a:prstGeom prst="rect">
            <a:avLst/>
          </a:prstGeom>
          <a:solidFill>
            <a:schemeClr val="bg1"/>
          </a:solidFill>
          <a:ln>
            <a:noFill/>
          </a:ln>
          <a:effectLst>
            <a:outerShdw blurRad="50800" dist="381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userDrawn="1"/>
        </p:nvSpPr>
        <p:spPr>
          <a:xfrm rot="10800000">
            <a:off x="-13704" y="6669360"/>
            <a:ext cx="9145096" cy="45719"/>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98424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Rectángulo"/>
          <p:cNvSpPr/>
          <p:nvPr/>
        </p:nvSpPr>
        <p:spPr>
          <a:xfrm>
            <a:off x="36004" y="3411343"/>
            <a:ext cx="9144000" cy="3429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sz="1400" dirty="0" smtClean="0">
              <a:latin typeface="Trajan Pro"/>
            </a:endParaRPr>
          </a:p>
          <a:p>
            <a:pPr algn="r"/>
            <a:endParaRPr lang="es-MX" sz="1400" dirty="0">
              <a:latin typeface="Trajan Pro"/>
            </a:endParaRPr>
          </a:p>
          <a:p>
            <a:pPr algn="r"/>
            <a:endParaRPr lang="es-MX" sz="1400" dirty="0" smtClean="0">
              <a:latin typeface="Trajan Pro"/>
            </a:endParaRPr>
          </a:p>
          <a:p>
            <a:pPr algn="r"/>
            <a:endParaRPr lang="es-MX" sz="1400" dirty="0">
              <a:latin typeface="Trajan Pro"/>
            </a:endParaRPr>
          </a:p>
          <a:p>
            <a:pPr algn="r"/>
            <a:endParaRPr lang="es-MX" sz="1400" dirty="0" smtClean="0">
              <a:latin typeface="Trajan Pro"/>
            </a:endParaRPr>
          </a:p>
          <a:p>
            <a:pPr algn="r"/>
            <a:endParaRPr lang="es-MX" sz="1400" dirty="0">
              <a:latin typeface="Trajan Pro"/>
            </a:endParaRPr>
          </a:p>
          <a:p>
            <a:pPr algn="r"/>
            <a:endParaRPr lang="es-MX" sz="1400" dirty="0" smtClean="0">
              <a:latin typeface="Trajan Pro"/>
            </a:endParaRPr>
          </a:p>
          <a:p>
            <a:pPr algn="r"/>
            <a:endParaRPr lang="es-MX" sz="1400" dirty="0">
              <a:latin typeface="Trajan Pro"/>
            </a:endParaRPr>
          </a:p>
          <a:p>
            <a:pPr algn="r"/>
            <a:endParaRPr lang="es-MX" sz="1200" dirty="0" smtClean="0">
              <a:latin typeface="Trajan Pro"/>
            </a:endParaRPr>
          </a:p>
          <a:p>
            <a:pPr algn="r"/>
            <a:endParaRPr lang="es-MX" sz="1200" dirty="0">
              <a:latin typeface="Trajan Pro"/>
            </a:endParaRPr>
          </a:p>
          <a:p>
            <a:pPr algn="r"/>
            <a:r>
              <a:rPr lang="es-MX" sz="1200" dirty="0" smtClean="0">
                <a:latin typeface="Trajan Pro"/>
              </a:rPr>
              <a:t>Centro Nacional de Equidad de Género y Salud Reproductiva</a:t>
            </a:r>
          </a:p>
          <a:p>
            <a:pPr algn="r"/>
            <a:r>
              <a:rPr lang="es-MX" sz="1200" dirty="0" smtClean="0">
                <a:latin typeface="Trajan Pro"/>
              </a:rPr>
              <a:t>Dirección Adjunta de salud Materna y Perinatal</a:t>
            </a:r>
          </a:p>
          <a:p>
            <a:pPr algn="r"/>
            <a:r>
              <a:rPr lang="es-MX" sz="1200" dirty="0" smtClean="0">
                <a:latin typeface="Trajan Pro"/>
              </a:rPr>
              <a:t>Dirección de Desarrollo Comunitario</a:t>
            </a:r>
          </a:p>
          <a:p>
            <a:pPr algn="r"/>
            <a:r>
              <a:rPr lang="es-MX" sz="1200" dirty="0" smtClean="0">
                <a:latin typeface="Trajan Pro"/>
              </a:rPr>
              <a:t>Subdirección de Redes Sociales</a:t>
            </a:r>
            <a:endParaRPr lang="es-MX" sz="1200" dirty="0">
              <a:latin typeface="Trajan Pro"/>
            </a:endParaRP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960" y="-27384"/>
            <a:ext cx="3277721" cy="3429000"/>
          </a:xfrm>
          <a:prstGeom prst="rect">
            <a:avLst/>
          </a:prstGeom>
        </p:spPr>
      </p:pic>
      <p:sp>
        <p:nvSpPr>
          <p:cNvPr id="10" name="9 CuadroTexto"/>
          <p:cNvSpPr txBox="1"/>
          <p:nvPr/>
        </p:nvSpPr>
        <p:spPr>
          <a:xfrm>
            <a:off x="1115616" y="3501008"/>
            <a:ext cx="7128792" cy="1938992"/>
          </a:xfrm>
          <a:prstGeom prst="rect">
            <a:avLst/>
          </a:prstGeom>
          <a:noFill/>
        </p:spPr>
        <p:txBody>
          <a:bodyPr wrap="square" rtlCol="0">
            <a:spAutoFit/>
          </a:bodyPr>
          <a:lstStyle/>
          <a:p>
            <a:pPr algn="ctr"/>
            <a:r>
              <a:rPr lang="es-MX" sz="4000" b="1" dirty="0" smtClean="0">
                <a:solidFill>
                  <a:schemeClr val="bg1"/>
                </a:solidFill>
                <a:latin typeface="Trajan Pro" pitchFamily="18" charset="0"/>
                <a:cs typeface="Times New Roman" pitchFamily="18" charset="0"/>
              </a:rPr>
              <a:t>Taller de Redes Sociales en Salud Materna</a:t>
            </a:r>
            <a:endParaRPr lang="es-MX" sz="4000" b="1" dirty="0">
              <a:solidFill>
                <a:schemeClr val="bg1"/>
              </a:solidFill>
              <a:latin typeface="Trajan Pro" pitchFamily="18" charset="0"/>
              <a:cs typeface="Times New Roman" pitchFamily="18" charset="0"/>
            </a:endParaRPr>
          </a:p>
        </p:txBody>
      </p:sp>
    </p:spTree>
    <p:extLst>
      <p:ext uri="{BB962C8B-B14F-4D97-AF65-F5344CB8AC3E}">
        <p14:creationId xmlns:p14="http://schemas.microsoft.com/office/powerpoint/2010/main" val="1215164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382911"/>
            <a:ext cx="7772400" cy="4854401"/>
          </a:xfrm>
        </p:spPr>
        <p:txBody>
          <a:bodyPr/>
          <a:lstStyle/>
          <a:p>
            <a:pPr>
              <a:defRPr/>
            </a:pPr>
            <a:r>
              <a:rPr lang="es-MX" sz="32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Nuestras mujeres no se están muriendo a causa de enfermedades incurables, se están muriendo porque en ciertas sociedades aún no se ha decidido que vale la pena salvarles la vida.</a:t>
            </a:r>
            <a: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r>
            <a:b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br>
            <a:r>
              <a:rPr lang="es-MX" sz="2800" b="1"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r>
            <a:br>
              <a:rPr lang="es-MX" sz="2800" b="1"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br>
            <a:r>
              <a:rPr lang="es-MX" sz="2800" b="1"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r>
            <a:br>
              <a:rPr lang="es-MX" sz="2800" b="1"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br>
            <a: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r>
            <a:b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br>
            <a:r>
              <a:rPr lang="es-MX" sz="2800" b="1"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Dr</a:t>
            </a:r>
            <a: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t>
            </a:r>
            <a:r>
              <a:rPr lang="es-MX" sz="2800" b="1" dirty="0" err="1">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Mahmoun</a:t>
            </a:r>
            <a: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t>
            </a:r>
            <a:r>
              <a:rPr lang="es-MX" sz="2800" b="1" dirty="0" err="1">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Fathalla</a:t>
            </a:r>
            <a: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a:t>
            </a:r>
            <a:b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br>
            <a:r>
              <a:rPr lang="es-MX" sz="2800" b="1" dirty="0"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                                                 Ex </a:t>
            </a:r>
            <a: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Presidente de la FIGO</a:t>
            </a:r>
            <a:br>
              <a:rPr lang="es-MX" sz="28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br>
            <a:endParaRPr lang="es-MX" sz="2800" dirty="0"/>
          </a:p>
        </p:txBody>
      </p:sp>
    </p:spTree>
    <p:extLst>
      <p:ext uri="{BB962C8B-B14F-4D97-AF65-F5344CB8AC3E}">
        <p14:creationId xmlns:p14="http://schemas.microsoft.com/office/powerpoint/2010/main" val="115768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contenido"/>
          <p:cNvSpPr>
            <a:spLocks noGrp="1"/>
          </p:cNvSpPr>
          <p:nvPr>
            <p:ph/>
          </p:nvPr>
        </p:nvSpPr>
        <p:spPr bwMode="auto">
          <a:xfrm>
            <a:off x="457200" y="1412875"/>
            <a:ext cx="8229600" cy="4713288"/>
          </a:xfrm>
          <a:extLst/>
        </p:spPr>
        <p:txBody>
          <a:bodyPr vert="horz" wrap="square" lIns="91440" tIns="45720" rIns="91440" bIns="45720" numCol="1" anchor="t" anchorCtr="0" compatLnSpc="1">
            <a:prstTxWarp prst="textNoShape">
              <a:avLst/>
            </a:prstTxWarp>
          </a:bodyPr>
          <a:lstStyle/>
          <a:p>
            <a:pPr marL="0" indent="0" algn="ctr">
              <a:buFont typeface="Arial" charset="0"/>
              <a:buNone/>
              <a:defRPr/>
            </a:pPr>
            <a:r>
              <a:rPr lang="es-MX"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Las ilusiones no sirven si no trabajas</a:t>
            </a:r>
          </a:p>
          <a:p>
            <a:pPr marL="0" indent="0" algn="ctr">
              <a:buFont typeface="Arial" charset="0"/>
              <a:buNone/>
              <a:defRPr/>
            </a:pPr>
            <a:r>
              <a:rPr lang="es-MX"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con todo el corazón  </a:t>
            </a:r>
          </a:p>
          <a:p>
            <a:pPr marL="0" indent="0" algn="ctr">
              <a:buFont typeface="Arial" charset="0"/>
              <a:buNone/>
              <a:defRPr/>
            </a:pPr>
            <a:r>
              <a:rPr lang="es-MX"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 que se conviertan </a:t>
            </a:r>
          </a:p>
          <a:p>
            <a:pPr marL="0" indent="0" algn="ctr">
              <a:buFont typeface="Arial" charset="0"/>
              <a:buNone/>
              <a:defRPr/>
            </a:pPr>
            <a:r>
              <a:rPr lang="es-MX"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en realidades…..</a:t>
            </a:r>
          </a:p>
          <a:p>
            <a:pPr algn="ctr">
              <a:defRPr/>
            </a:pPr>
            <a:endParaRPr lang="es-MX"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gn="ctr">
              <a:buFont typeface="Arial" charset="0"/>
              <a:buNone/>
              <a:defRPr/>
            </a:pPr>
            <a:r>
              <a:rPr lang="es-MX"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Muchas gracias !!!!</a:t>
            </a:r>
          </a:p>
        </p:txBody>
      </p:sp>
    </p:spTree>
    <p:extLst>
      <p:ext uri="{BB962C8B-B14F-4D97-AF65-F5344CB8AC3E}">
        <p14:creationId xmlns:p14="http://schemas.microsoft.com/office/powerpoint/2010/main" val="54600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bwMode="auto">
          <a:xfrm>
            <a:off x="750888" y="2173288"/>
            <a:ext cx="7772400" cy="3387725"/>
          </a:xfrm>
          <a:noFill/>
          <a:ln>
            <a:miter lim="800000"/>
            <a:headEnd/>
            <a:tailEnd/>
          </a:ln>
        </p:spPr>
        <p:txBody>
          <a:bodyPr vert="horz" wrap="square" lIns="91440" tIns="45720" rIns="91440" bIns="45720" numCol="1" anchor="t" anchorCtr="0" compatLnSpc="1">
            <a:prstTxWarp prst="textNoShape">
              <a:avLst/>
            </a:prstTxWarp>
          </a:bodyPr>
          <a:lstStyle/>
          <a:p>
            <a:pPr algn="just"/>
            <a:r>
              <a:rPr lang="es-MX" sz="3200" b="1" dirty="0" smtClean="0"/>
              <a:t/>
            </a:r>
            <a:br>
              <a:rPr lang="es-MX" sz="3200" b="1" dirty="0" smtClean="0"/>
            </a:br>
            <a:r>
              <a:rPr lang="es-MX" sz="3200" dirty="0" smtClean="0"/>
              <a:t>Promover el establecimiento de redes sociales para apoyar a las mujeres durante el embarazo, parto y puerperio, optimizando los recursos disponibles a nivel local</a:t>
            </a:r>
            <a:br>
              <a:rPr lang="es-MX" sz="3200" dirty="0" smtClean="0"/>
            </a:br>
            <a:r>
              <a:rPr lang="es-MX" sz="3200" dirty="0" smtClean="0"/>
              <a:t/>
            </a:r>
            <a:br>
              <a:rPr lang="es-MX" sz="3200" dirty="0" smtClean="0"/>
            </a:br>
            <a:r>
              <a:rPr lang="es-MX" sz="3200" b="1" dirty="0" smtClean="0"/>
              <a:t/>
            </a:r>
            <a:br>
              <a:rPr lang="es-MX" sz="3200" b="1" dirty="0" smtClean="0"/>
            </a:br>
            <a:r>
              <a:rPr lang="es-MX" sz="3200" b="1" dirty="0" smtClean="0"/>
              <a:t> </a:t>
            </a:r>
            <a:br>
              <a:rPr lang="es-MX" sz="3200" b="1" dirty="0" smtClean="0"/>
            </a:br>
            <a:r>
              <a:rPr lang="es-MX" sz="3200" b="1" dirty="0" smtClean="0"/>
              <a:t> </a:t>
            </a:r>
            <a:br>
              <a:rPr lang="es-MX" sz="3200" b="1" dirty="0" smtClean="0"/>
            </a:br>
            <a:r>
              <a:rPr lang="es-MX" sz="3200" dirty="0" smtClean="0"/>
              <a:t/>
            </a:r>
            <a:br>
              <a:rPr lang="es-MX" sz="3200" dirty="0" smtClean="0"/>
            </a:br>
            <a:endParaRPr lang="es-MX" sz="3200" dirty="0" smtClean="0"/>
          </a:p>
        </p:txBody>
      </p:sp>
      <p:sp>
        <p:nvSpPr>
          <p:cNvPr id="8" name="7 CuadroTexto"/>
          <p:cNvSpPr txBox="1"/>
          <p:nvPr/>
        </p:nvSpPr>
        <p:spPr>
          <a:xfrm>
            <a:off x="755650" y="1556792"/>
            <a:ext cx="3671888" cy="923330"/>
          </a:xfrm>
          <a:prstGeom prst="rect">
            <a:avLst/>
          </a:prstGeom>
          <a:noFill/>
        </p:spPr>
        <p:txBody>
          <a:bodyPr>
            <a:spAutoFit/>
          </a:bodyPr>
          <a:lstStyle/>
          <a:p>
            <a:pPr>
              <a:defRPr/>
            </a:pPr>
            <a:r>
              <a:rPr lang="es-MX" sz="5400" b="1" dirty="0">
                <a:solidFill>
                  <a:schemeClr val="bg1">
                    <a:lumMod val="50000"/>
                  </a:schemeClr>
                </a:solidFill>
                <a:latin typeface="+mj-lt"/>
              </a:rPr>
              <a:t>Objetivo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bwMode="auto">
          <a:xfrm>
            <a:off x="32226" y="116632"/>
            <a:ext cx="7772400" cy="865187"/>
          </a:xfrm>
          <a:noFill/>
          <a:ln>
            <a:miter lim="800000"/>
            <a:headEnd/>
            <a:tailEnd/>
          </a:ln>
        </p:spPr>
        <p:txBody>
          <a:bodyPr vert="horz" wrap="square" lIns="91440" tIns="45720" rIns="91440" bIns="45720" numCol="1" anchor="t" anchorCtr="0" compatLnSpc="1">
            <a:prstTxWarp prst="textNoShape">
              <a:avLst/>
            </a:prstTxWarp>
          </a:bodyPr>
          <a:lstStyle/>
          <a:p>
            <a:pPr algn="l"/>
            <a:r>
              <a:rPr lang="es-MX" sz="4800" b="1" dirty="0" smtClean="0">
                <a:solidFill>
                  <a:schemeClr val="bg1">
                    <a:lumMod val="50000"/>
                  </a:schemeClr>
                </a:solidFill>
              </a:rPr>
              <a:t>Red Social</a:t>
            </a:r>
          </a:p>
        </p:txBody>
      </p:sp>
      <p:sp>
        <p:nvSpPr>
          <p:cNvPr id="4099" name="2 Subtítulo"/>
          <p:cNvSpPr>
            <a:spLocks noGrp="1"/>
          </p:cNvSpPr>
          <p:nvPr>
            <p:ph type="subTitle" idx="1"/>
          </p:nvPr>
        </p:nvSpPr>
        <p:spPr bwMode="auto">
          <a:xfrm>
            <a:off x="251520" y="1916832"/>
            <a:ext cx="8353102" cy="4608512"/>
          </a:xfrm>
          <a:noFill/>
          <a:ln>
            <a:miter lim="800000"/>
            <a:headEnd/>
            <a:tailEnd/>
          </a:ln>
        </p:spPr>
        <p:txBody>
          <a:bodyPr vert="horz" wrap="square" lIns="91440" tIns="45720" rIns="91440" bIns="45720" numCol="1" anchor="t" anchorCtr="0" compatLnSpc="1">
            <a:prstTxWarp prst="textNoShape">
              <a:avLst/>
            </a:prstTxWarp>
          </a:bodyPr>
          <a:lstStyle/>
          <a:p>
            <a:pPr algn="just"/>
            <a:r>
              <a:rPr lang="es-MX" b="1" dirty="0" smtClean="0"/>
              <a:t>Una red social de apoyo es todo vínculo que mantiene una persona con otras, dentro de diferentes medios ambientes (familiar, laboral, social, espiritual, etc.), buscando satisfacer diversas necesidades, así como ayudar a otros a que satisfacer sus necesidades.</a:t>
            </a:r>
            <a:endParaRPr lang="es-MX"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bwMode="auto">
          <a:xfrm>
            <a:off x="755650" y="1123950"/>
            <a:ext cx="7772400" cy="5184775"/>
          </a:xfrm>
          <a:noFill/>
          <a:ln>
            <a:miter lim="800000"/>
            <a:headEnd/>
            <a:tailEnd/>
          </a:ln>
        </p:spPr>
        <p:txBody>
          <a:bodyPr vert="horz" wrap="square" lIns="91440" tIns="45720" rIns="91440" bIns="45720" numCol="1" anchor="t" anchorCtr="0" compatLnSpc="1">
            <a:prstTxWarp prst="textNoShape">
              <a:avLst/>
            </a:prstTxWarp>
          </a:bodyPr>
          <a:lstStyle/>
          <a:p>
            <a:pPr algn="just"/>
            <a:r>
              <a:rPr lang="es-MX" sz="3600" dirty="0" smtClean="0"/>
              <a:t/>
            </a:r>
            <a:br>
              <a:rPr lang="es-MX" sz="3600" dirty="0" smtClean="0"/>
            </a:br>
            <a:r>
              <a:rPr lang="es-MX" sz="3600" b="1" dirty="0" smtClean="0"/>
              <a:t>La mortalidad materna es un problema de justicia social, es un problema de derechos humanos, reconocido a nivel mundial, ya que la mujer como cualquier persona tiene derecho a la protección de su salud mediante el acceso a una atención médica oportuna y de calidad</a:t>
            </a:r>
            <a:endParaRPr lang="es-ES" sz="3600" b="1" dirty="0" smtClean="0"/>
          </a:p>
        </p:txBody>
      </p:sp>
      <p:sp>
        <p:nvSpPr>
          <p:cNvPr id="6147" name="4 CuadroTexto"/>
          <p:cNvSpPr txBox="1">
            <a:spLocks noChangeArrowheads="1"/>
          </p:cNvSpPr>
          <p:nvPr/>
        </p:nvSpPr>
        <p:spPr bwMode="auto">
          <a:xfrm>
            <a:off x="179512" y="260350"/>
            <a:ext cx="7128272" cy="707886"/>
          </a:xfrm>
          <a:prstGeom prst="rect">
            <a:avLst/>
          </a:prstGeom>
          <a:noFill/>
          <a:ln w="9525">
            <a:noFill/>
            <a:miter lim="800000"/>
            <a:headEnd/>
            <a:tailEnd/>
          </a:ln>
        </p:spPr>
        <p:txBody>
          <a:bodyPr wrap="square">
            <a:spAutoFit/>
          </a:bodyPr>
          <a:lstStyle/>
          <a:p>
            <a:r>
              <a:rPr lang="es-MX" sz="4000" b="1" dirty="0">
                <a:solidFill>
                  <a:schemeClr val="bg1">
                    <a:lumMod val="50000"/>
                  </a:schemeClr>
                </a:solidFill>
              </a:rPr>
              <a:t>Mortalidad Materna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2"/>
          <p:cNvSpPr txBox="1">
            <a:spLocks noChangeArrowheads="1"/>
          </p:cNvSpPr>
          <p:nvPr/>
        </p:nvSpPr>
        <p:spPr bwMode="auto">
          <a:xfrm>
            <a:off x="1371600" y="6400800"/>
            <a:ext cx="6659563" cy="274638"/>
          </a:xfrm>
          <a:prstGeom prst="rect">
            <a:avLst/>
          </a:prstGeom>
          <a:noFill/>
          <a:ln w="9525" algn="ctr">
            <a:noFill/>
            <a:miter lim="800000"/>
            <a:headEnd/>
            <a:tailEnd/>
          </a:ln>
        </p:spPr>
        <p:txBody>
          <a:bodyPr wrap="none">
            <a:spAutoFit/>
          </a:bodyPr>
          <a:lstStyle/>
          <a:p>
            <a:pPr eaLnBrk="0" hangingPunct="0"/>
            <a:r>
              <a:rPr lang="es-ES" sz="1200">
                <a:solidFill>
                  <a:schemeClr val="bg2"/>
                </a:solidFill>
                <a:latin typeface="Verdana" pitchFamily="34" charset="0"/>
              </a:rPr>
              <a:t>*Thaddeus, S. Maine, D. Too far to walk. Mortal Maternity in context. 1990.</a:t>
            </a:r>
            <a:r>
              <a:rPr lang="es-MX" sz="1200">
                <a:solidFill>
                  <a:schemeClr val="bg2"/>
                </a:solidFill>
                <a:latin typeface="Verdana" pitchFamily="34" charset="0"/>
              </a:rPr>
              <a:t> </a:t>
            </a:r>
            <a:endParaRPr lang="es-ES" sz="1200">
              <a:solidFill>
                <a:schemeClr val="bg2"/>
              </a:solidFill>
              <a:latin typeface="Verdana" pitchFamily="34" charset="0"/>
            </a:endParaRPr>
          </a:p>
        </p:txBody>
      </p:sp>
      <p:sp>
        <p:nvSpPr>
          <p:cNvPr id="500739" name="Oval 3"/>
          <p:cNvSpPr>
            <a:spLocks noChangeArrowheads="1"/>
          </p:cNvSpPr>
          <p:nvPr/>
        </p:nvSpPr>
        <p:spPr bwMode="auto">
          <a:xfrm>
            <a:off x="1246188" y="1303338"/>
            <a:ext cx="3314700" cy="2087562"/>
          </a:xfrm>
          <a:prstGeom prst="ellipse">
            <a:avLst/>
          </a:prstGeom>
          <a:solidFill>
            <a:srgbClr val="808080"/>
          </a:solidFill>
          <a:ln w="28575" algn="ctr">
            <a:solidFill>
              <a:srgbClr val="F5901E"/>
            </a:solidFill>
            <a:round/>
            <a:headEnd/>
            <a:tailEnd/>
          </a:ln>
          <a:effectLst>
            <a:outerShdw dist="52363" dir="4557825" algn="ctr" rotWithShape="0">
              <a:schemeClr val="bg2">
                <a:alpha val="50000"/>
              </a:schemeClr>
            </a:outerShdw>
          </a:effectLst>
        </p:spPr>
        <p:txBody>
          <a:bodyPr wrap="none" anchor="ctr"/>
          <a:lstStyle/>
          <a:p>
            <a:pPr eaLnBrk="0" hangingPunct="0"/>
            <a:r>
              <a:rPr lang="es-ES" sz="2400"/>
              <a:t>En tomar la</a:t>
            </a:r>
          </a:p>
          <a:p>
            <a:pPr eaLnBrk="0" hangingPunct="0"/>
            <a:r>
              <a:rPr lang="es-ES" sz="2400"/>
              <a:t> decisión de buscar </a:t>
            </a:r>
          </a:p>
          <a:p>
            <a:pPr eaLnBrk="0" hangingPunct="0"/>
            <a:r>
              <a:rPr lang="es-ES" sz="2400"/>
              <a:t>atención</a:t>
            </a:r>
          </a:p>
        </p:txBody>
      </p:sp>
      <p:sp>
        <p:nvSpPr>
          <p:cNvPr id="500740" name="Oval 4"/>
          <p:cNvSpPr>
            <a:spLocks noChangeArrowheads="1"/>
          </p:cNvSpPr>
          <p:nvPr/>
        </p:nvSpPr>
        <p:spPr bwMode="auto">
          <a:xfrm>
            <a:off x="3581400" y="2895600"/>
            <a:ext cx="2808288" cy="1727200"/>
          </a:xfrm>
          <a:prstGeom prst="ellipse">
            <a:avLst/>
          </a:prstGeom>
          <a:solidFill>
            <a:srgbClr val="808080"/>
          </a:solidFill>
          <a:ln w="28575" algn="ctr">
            <a:solidFill>
              <a:srgbClr val="F5901E"/>
            </a:solidFill>
            <a:round/>
            <a:headEnd/>
            <a:tailEnd/>
          </a:ln>
          <a:effectLst>
            <a:outerShdw dist="52363" dir="4557825" algn="ctr" rotWithShape="0">
              <a:schemeClr val="bg2">
                <a:alpha val="50000"/>
              </a:schemeClr>
            </a:outerShdw>
          </a:effectLst>
        </p:spPr>
        <p:txBody>
          <a:bodyPr wrap="none" anchor="ctr"/>
          <a:lstStyle/>
          <a:p>
            <a:pPr eaLnBrk="0" hangingPunct="0"/>
            <a:r>
              <a:rPr lang="es-ES" sz="2400"/>
              <a:t>En el traslado </a:t>
            </a:r>
          </a:p>
          <a:p>
            <a:pPr eaLnBrk="0" hangingPunct="0"/>
            <a:r>
              <a:rPr lang="es-ES" sz="2400"/>
              <a:t>al sitio de</a:t>
            </a:r>
          </a:p>
          <a:p>
            <a:pPr eaLnBrk="0" hangingPunct="0"/>
            <a:r>
              <a:rPr lang="es-ES" sz="2400"/>
              <a:t> atención</a:t>
            </a:r>
          </a:p>
        </p:txBody>
      </p:sp>
      <p:sp>
        <p:nvSpPr>
          <p:cNvPr id="500741" name="Oval 5"/>
          <p:cNvSpPr>
            <a:spLocks noChangeArrowheads="1"/>
          </p:cNvSpPr>
          <p:nvPr/>
        </p:nvSpPr>
        <p:spPr bwMode="auto">
          <a:xfrm>
            <a:off x="5721350" y="4038600"/>
            <a:ext cx="2881313" cy="1800225"/>
          </a:xfrm>
          <a:prstGeom prst="ellipse">
            <a:avLst/>
          </a:prstGeom>
          <a:solidFill>
            <a:srgbClr val="808080"/>
          </a:solidFill>
          <a:ln w="28575" algn="ctr">
            <a:solidFill>
              <a:srgbClr val="F5901E"/>
            </a:solidFill>
            <a:round/>
            <a:headEnd/>
            <a:tailEnd/>
          </a:ln>
          <a:effectLst>
            <a:outerShdw dist="52363" dir="4557825" algn="ctr" rotWithShape="0">
              <a:schemeClr val="bg2">
                <a:alpha val="50000"/>
              </a:schemeClr>
            </a:outerShdw>
          </a:effectLst>
        </p:spPr>
        <p:txBody>
          <a:bodyPr wrap="none" anchor="ctr"/>
          <a:lstStyle/>
          <a:p>
            <a:pPr eaLnBrk="0" hangingPunct="0"/>
            <a:r>
              <a:rPr lang="es-ES" sz="2400"/>
              <a:t>En recibir </a:t>
            </a:r>
          </a:p>
          <a:p>
            <a:pPr eaLnBrk="0" hangingPunct="0"/>
            <a:r>
              <a:rPr lang="es-ES" sz="2400"/>
              <a:t>atención </a:t>
            </a:r>
          </a:p>
          <a:p>
            <a:pPr eaLnBrk="0" hangingPunct="0"/>
            <a:r>
              <a:rPr lang="es-ES" sz="2400"/>
              <a:t>médica</a:t>
            </a:r>
          </a:p>
        </p:txBody>
      </p:sp>
      <p:sp>
        <p:nvSpPr>
          <p:cNvPr id="500742" name="Rectangle 6"/>
          <p:cNvSpPr>
            <a:spLocks noGrp="1" noChangeArrowheads="1"/>
          </p:cNvSpPr>
          <p:nvPr>
            <p:ph type="title" idx="4294967295"/>
          </p:nvPr>
        </p:nvSpPr>
        <p:spPr bwMode="auto">
          <a:xfrm>
            <a:off x="179512" y="0"/>
            <a:ext cx="6480720" cy="1124744"/>
          </a:xfrm>
          <a:prstGeom prst="rect">
            <a:avLst/>
          </a:prstGeom>
          <a:noFill/>
          <a:ln>
            <a:miter lim="800000"/>
            <a:headEnd/>
            <a:tailEnd/>
          </a:ln>
        </p:spPr>
        <p:txBody>
          <a:bodyPr/>
          <a:lstStyle/>
          <a:p>
            <a:pPr algn="l"/>
            <a:r>
              <a:rPr lang="es-ES" sz="3200" b="1" dirty="0" smtClean="0">
                <a:solidFill>
                  <a:schemeClr val="bg1">
                    <a:lumMod val="50000"/>
                  </a:schemeClr>
                </a:solidFill>
              </a:rPr>
              <a:t>Mortalidad materna</a:t>
            </a:r>
            <a:br>
              <a:rPr lang="es-ES" sz="3200" b="1" dirty="0" smtClean="0">
                <a:solidFill>
                  <a:schemeClr val="bg1">
                    <a:lumMod val="50000"/>
                  </a:schemeClr>
                </a:solidFill>
              </a:rPr>
            </a:br>
            <a:r>
              <a:rPr lang="es-ES" sz="3200" b="1" dirty="0" smtClean="0">
                <a:solidFill>
                  <a:schemeClr val="bg1">
                    <a:lumMod val="50000"/>
                  </a:schemeClr>
                </a:solidFill>
              </a:rPr>
              <a:t>Modelo de las 3 demoras</a:t>
            </a:r>
            <a:r>
              <a:rPr lang="es-ES" sz="2400" b="1" dirty="0" smtClean="0">
                <a:solidFill>
                  <a:schemeClr val="bg1">
                    <a:lumMod val="50000"/>
                  </a:schemeClr>
                </a:solidFill>
              </a:rPr>
              <a:t>*</a:t>
            </a:r>
            <a:endParaRPr lang="es-ES_tradnl" sz="2400" b="1" dirty="0" smtClean="0">
              <a:solidFill>
                <a:schemeClr val="bg1">
                  <a:lumMod val="5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42"/>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grpId="0" nodeType="afterEffect">
                                  <p:stCondLst>
                                    <p:cond delay="1000"/>
                                  </p:stCondLst>
                                  <p:childTnLst>
                                    <p:set>
                                      <p:cBhvr>
                                        <p:cTn id="9" dur="1" fill="hold">
                                          <p:stCondLst>
                                            <p:cond delay="0"/>
                                          </p:stCondLst>
                                        </p:cTn>
                                        <p:tgtEl>
                                          <p:spTgt spid="500739"/>
                                        </p:tgtEl>
                                        <p:attrNameLst>
                                          <p:attrName>style.visibility</p:attrName>
                                        </p:attrNameLst>
                                      </p:cBhvr>
                                      <p:to>
                                        <p:strVal val="visible"/>
                                      </p:to>
                                    </p:set>
                                    <p:animEffect transition="in" filter="slide(fromBottom)">
                                      <p:cBhvr>
                                        <p:cTn id="10" dur="500"/>
                                        <p:tgtEl>
                                          <p:spTgt spid="500739"/>
                                        </p:tgtEl>
                                      </p:cBhvr>
                                    </p:animEffect>
                                  </p:childTnLst>
                                </p:cTn>
                              </p:par>
                            </p:childTnLst>
                          </p:cTn>
                        </p:par>
                        <p:par>
                          <p:cTn id="11" fill="hold" nodeType="afterGroup">
                            <p:stCondLst>
                              <p:cond delay="1500"/>
                            </p:stCondLst>
                            <p:childTnLst>
                              <p:par>
                                <p:cTn id="12" presetID="12" presetClass="entr" presetSubtype="4" fill="hold" grpId="0" nodeType="afterEffect">
                                  <p:stCondLst>
                                    <p:cond delay="2000"/>
                                  </p:stCondLst>
                                  <p:childTnLst>
                                    <p:set>
                                      <p:cBhvr>
                                        <p:cTn id="13" dur="1" fill="hold">
                                          <p:stCondLst>
                                            <p:cond delay="0"/>
                                          </p:stCondLst>
                                        </p:cTn>
                                        <p:tgtEl>
                                          <p:spTgt spid="500740"/>
                                        </p:tgtEl>
                                        <p:attrNameLst>
                                          <p:attrName>style.visibility</p:attrName>
                                        </p:attrNameLst>
                                      </p:cBhvr>
                                      <p:to>
                                        <p:strVal val="visible"/>
                                      </p:to>
                                    </p:set>
                                    <p:animEffect transition="in" filter="slide(fromBottom)">
                                      <p:cBhvr>
                                        <p:cTn id="14" dur="500"/>
                                        <p:tgtEl>
                                          <p:spTgt spid="500740"/>
                                        </p:tgtEl>
                                      </p:cBhvr>
                                    </p:animEffect>
                                  </p:childTnLst>
                                </p:cTn>
                              </p:par>
                            </p:childTnLst>
                          </p:cTn>
                        </p:par>
                        <p:par>
                          <p:cTn id="15" fill="hold" nodeType="afterGroup">
                            <p:stCondLst>
                              <p:cond delay="4000"/>
                            </p:stCondLst>
                            <p:childTnLst>
                              <p:par>
                                <p:cTn id="16" presetID="12" presetClass="entr" presetSubtype="4" fill="hold" grpId="0" nodeType="afterEffect">
                                  <p:stCondLst>
                                    <p:cond delay="2000"/>
                                  </p:stCondLst>
                                  <p:childTnLst>
                                    <p:set>
                                      <p:cBhvr>
                                        <p:cTn id="17" dur="1" fill="hold">
                                          <p:stCondLst>
                                            <p:cond delay="0"/>
                                          </p:stCondLst>
                                        </p:cTn>
                                        <p:tgtEl>
                                          <p:spTgt spid="500741"/>
                                        </p:tgtEl>
                                        <p:attrNameLst>
                                          <p:attrName>style.visibility</p:attrName>
                                        </p:attrNameLst>
                                      </p:cBhvr>
                                      <p:to>
                                        <p:strVal val="visible"/>
                                      </p:to>
                                    </p:set>
                                    <p:animEffect transition="in" filter="slide(fromBottom)">
                                      <p:cBhvr>
                                        <p:cTn id="18" dur="500"/>
                                        <p:tgtEl>
                                          <p:spTgt spid="500741"/>
                                        </p:tgtEl>
                                      </p:cBhvr>
                                    </p:animEffect>
                                  </p:childTnLst>
                                </p:cTn>
                              </p:par>
                            </p:childTnLst>
                          </p:cTn>
                        </p:par>
                        <p:par>
                          <p:cTn id="19" fill="hold" nodeType="afterGroup">
                            <p:stCondLst>
                              <p:cond delay="6500"/>
                            </p:stCondLst>
                            <p:childTnLst>
                              <p:par>
                                <p:cTn id="20" presetID="1" presetClass="entr" presetSubtype="0" fill="hold" grpId="0" nodeType="afterEffect">
                                  <p:stCondLst>
                                    <p:cond delay="1000"/>
                                  </p:stCondLst>
                                  <p:childTnLst>
                                    <p:set>
                                      <p:cBhvr>
                                        <p:cTn id="21" dur="1" fill="hold">
                                          <p:stCondLst>
                                            <p:cond delay="0"/>
                                          </p:stCondLst>
                                        </p:cTn>
                                        <p:tgtEl>
                                          <p:spTgt spid="500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p:bldP spid="500739" grpId="0" animBg="1"/>
      <p:bldP spid="500740" grpId="0" animBg="1"/>
      <p:bldP spid="500741" grpId="0" animBg="1"/>
      <p:bldP spid="5007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bwMode="auto">
          <a:xfrm>
            <a:off x="0" y="0"/>
            <a:ext cx="6732240" cy="1268760"/>
          </a:xfrm>
          <a:noFill/>
          <a:ln>
            <a:miter lim="800000"/>
            <a:headEnd/>
            <a:tailEnd/>
          </a:ln>
        </p:spPr>
        <p:txBody>
          <a:bodyPr vert="horz" wrap="square" lIns="91440" tIns="45720" rIns="91440" bIns="45720" numCol="1" anchor="t" anchorCtr="0" compatLnSpc="1">
            <a:prstTxWarp prst="textNoShape">
              <a:avLst/>
            </a:prstTxWarp>
          </a:bodyPr>
          <a:lstStyle/>
          <a:p>
            <a:pPr algn="l"/>
            <a:r>
              <a:rPr lang="es-ES" sz="3600" b="1" dirty="0" smtClean="0">
                <a:solidFill>
                  <a:schemeClr val="bg1">
                    <a:lumMod val="50000"/>
                  </a:schemeClr>
                </a:solidFill>
              </a:rPr>
              <a:t>Demora en decisión de buscar atención</a:t>
            </a:r>
            <a:endParaRPr lang="es-ES_tradnl" sz="3600" b="1" dirty="0" smtClean="0">
              <a:solidFill>
                <a:schemeClr val="bg1">
                  <a:lumMod val="50000"/>
                </a:schemeClr>
              </a:solidFill>
            </a:endParaRPr>
          </a:p>
        </p:txBody>
      </p:sp>
      <p:sp>
        <p:nvSpPr>
          <p:cNvPr id="518159" name="Oval 15"/>
          <p:cNvSpPr>
            <a:spLocks noChangeArrowheads="1"/>
          </p:cNvSpPr>
          <p:nvPr/>
        </p:nvSpPr>
        <p:spPr bwMode="auto">
          <a:xfrm>
            <a:off x="1462088" y="1303338"/>
            <a:ext cx="2965450" cy="1333500"/>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gn="ctr" eaLnBrk="0" hangingPunct="0"/>
            <a:r>
              <a:rPr lang="es-ES" sz="2400" b="1" dirty="0"/>
              <a:t>Subestimación de </a:t>
            </a:r>
          </a:p>
          <a:p>
            <a:pPr algn="ctr" eaLnBrk="0" hangingPunct="0"/>
            <a:r>
              <a:rPr lang="es-ES" sz="2400" b="1" dirty="0"/>
              <a:t>signos de alarma</a:t>
            </a:r>
          </a:p>
        </p:txBody>
      </p:sp>
      <p:sp>
        <p:nvSpPr>
          <p:cNvPr id="518160" name="Oval 16"/>
          <p:cNvSpPr>
            <a:spLocks noChangeArrowheads="1"/>
          </p:cNvSpPr>
          <p:nvPr/>
        </p:nvSpPr>
        <p:spPr bwMode="auto">
          <a:xfrm>
            <a:off x="4817269" y="3429000"/>
            <a:ext cx="3240037" cy="1596916"/>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gn="ctr" eaLnBrk="0" hangingPunct="0"/>
            <a:r>
              <a:rPr lang="es-ES" sz="2400" b="1" dirty="0"/>
              <a:t>Prioridad a </a:t>
            </a:r>
          </a:p>
          <a:p>
            <a:pPr algn="ctr" eaLnBrk="0" hangingPunct="0"/>
            <a:r>
              <a:rPr lang="es-ES" sz="2400" b="1" dirty="0"/>
              <a:t>necesidades de </a:t>
            </a:r>
          </a:p>
          <a:p>
            <a:pPr algn="ctr" eaLnBrk="0" hangingPunct="0"/>
            <a:r>
              <a:rPr lang="es-ES" sz="2400" b="1" dirty="0"/>
              <a:t>otros</a:t>
            </a:r>
          </a:p>
        </p:txBody>
      </p:sp>
      <p:sp>
        <p:nvSpPr>
          <p:cNvPr id="518161" name="Oval 17"/>
          <p:cNvSpPr>
            <a:spLocks noChangeArrowheads="1"/>
          </p:cNvSpPr>
          <p:nvPr/>
        </p:nvSpPr>
        <p:spPr bwMode="auto">
          <a:xfrm>
            <a:off x="4702174" y="1303338"/>
            <a:ext cx="3686249" cy="1837630"/>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gn="ctr" eaLnBrk="0" hangingPunct="0"/>
            <a:r>
              <a:rPr lang="es-ES" sz="2400" b="1" dirty="0"/>
              <a:t>Dependencia de </a:t>
            </a:r>
          </a:p>
          <a:p>
            <a:pPr algn="ctr" eaLnBrk="0" hangingPunct="0"/>
            <a:r>
              <a:rPr lang="es-ES" sz="2400" b="1" dirty="0"/>
              <a:t>aprobación de </a:t>
            </a:r>
          </a:p>
          <a:p>
            <a:pPr algn="ctr" eaLnBrk="0" hangingPunct="0"/>
            <a:r>
              <a:rPr lang="es-ES" sz="2400" b="1" dirty="0"/>
              <a:t>pareja</a:t>
            </a:r>
          </a:p>
        </p:txBody>
      </p:sp>
      <p:sp>
        <p:nvSpPr>
          <p:cNvPr id="518162" name="Oval 18"/>
          <p:cNvSpPr>
            <a:spLocks noChangeArrowheads="1"/>
          </p:cNvSpPr>
          <p:nvPr/>
        </p:nvSpPr>
        <p:spPr bwMode="auto">
          <a:xfrm>
            <a:off x="251519" y="2961779"/>
            <a:ext cx="3261129" cy="1848113"/>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gn="ctr" eaLnBrk="0" hangingPunct="0"/>
            <a:r>
              <a:rPr lang="es-ES" sz="2400" b="1" dirty="0"/>
              <a:t>Opinión negativa </a:t>
            </a:r>
          </a:p>
          <a:p>
            <a:pPr algn="ctr" eaLnBrk="0" hangingPunct="0"/>
            <a:r>
              <a:rPr lang="es-ES" sz="2400" b="1" dirty="0"/>
              <a:t>de los servicios</a:t>
            </a:r>
          </a:p>
        </p:txBody>
      </p:sp>
      <p:sp>
        <p:nvSpPr>
          <p:cNvPr id="518163" name="Oval 19"/>
          <p:cNvSpPr>
            <a:spLocks noChangeArrowheads="1"/>
          </p:cNvSpPr>
          <p:nvPr/>
        </p:nvSpPr>
        <p:spPr bwMode="auto">
          <a:xfrm>
            <a:off x="2627784" y="4769049"/>
            <a:ext cx="2965450" cy="1684287"/>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gn="ctr" eaLnBrk="0" hangingPunct="0"/>
            <a:r>
              <a:rPr lang="es-ES" sz="2400" b="1" dirty="0"/>
              <a:t>Falta de dinero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46"/>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grpId="0" nodeType="afterEffect">
                                  <p:stCondLst>
                                    <p:cond delay="1000"/>
                                  </p:stCondLst>
                                  <p:childTnLst>
                                    <p:set>
                                      <p:cBhvr>
                                        <p:cTn id="9" dur="1" fill="hold">
                                          <p:stCondLst>
                                            <p:cond delay="0"/>
                                          </p:stCondLst>
                                        </p:cTn>
                                        <p:tgtEl>
                                          <p:spTgt spid="518159"/>
                                        </p:tgtEl>
                                        <p:attrNameLst>
                                          <p:attrName>style.visibility</p:attrName>
                                        </p:attrNameLst>
                                      </p:cBhvr>
                                      <p:to>
                                        <p:strVal val="visible"/>
                                      </p:to>
                                    </p:set>
                                    <p:animEffect transition="in" filter="slide(fromBottom)">
                                      <p:cBhvr>
                                        <p:cTn id="10" dur="500"/>
                                        <p:tgtEl>
                                          <p:spTgt spid="518159"/>
                                        </p:tgtEl>
                                      </p:cBhvr>
                                    </p:animEffect>
                                  </p:childTnLst>
                                </p:cTn>
                              </p:par>
                            </p:childTnLst>
                          </p:cTn>
                        </p:par>
                        <p:par>
                          <p:cTn id="11" fill="hold" nodeType="afterGroup">
                            <p:stCondLst>
                              <p:cond delay="1500"/>
                            </p:stCondLst>
                            <p:childTnLst>
                              <p:par>
                                <p:cTn id="12" presetID="12" presetClass="entr" presetSubtype="4" fill="hold" grpId="0" nodeType="afterEffect">
                                  <p:stCondLst>
                                    <p:cond delay="1000"/>
                                  </p:stCondLst>
                                  <p:childTnLst>
                                    <p:set>
                                      <p:cBhvr>
                                        <p:cTn id="13" dur="1" fill="hold">
                                          <p:stCondLst>
                                            <p:cond delay="0"/>
                                          </p:stCondLst>
                                        </p:cTn>
                                        <p:tgtEl>
                                          <p:spTgt spid="518160"/>
                                        </p:tgtEl>
                                        <p:attrNameLst>
                                          <p:attrName>style.visibility</p:attrName>
                                        </p:attrNameLst>
                                      </p:cBhvr>
                                      <p:to>
                                        <p:strVal val="visible"/>
                                      </p:to>
                                    </p:set>
                                    <p:animEffect transition="in" filter="slide(fromBottom)">
                                      <p:cBhvr>
                                        <p:cTn id="14" dur="500"/>
                                        <p:tgtEl>
                                          <p:spTgt spid="518160"/>
                                        </p:tgtEl>
                                      </p:cBhvr>
                                    </p:animEffect>
                                  </p:childTnLst>
                                </p:cTn>
                              </p:par>
                            </p:childTnLst>
                          </p:cTn>
                        </p:par>
                        <p:par>
                          <p:cTn id="15" fill="hold" nodeType="afterGroup">
                            <p:stCondLst>
                              <p:cond delay="3000"/>
                            </p:stCondLst>
                            <p:childTnLst>
                              <p:par>
                                <p:cTn id="16" presetID="12" presetClass="entr" presetSubtype="4" fill="hold" grpId="0" nodeType="afterEffect">
                                  <p:stCondLst>
                                    <p:cond delay="1000"/>
                                  </p:stCondLst>
                                  <p:childTnLst>
                                    <p:set>
                                      <p:cBhvr>
                                        <p:cTn id="17" dur="1" fill="hold">
                                          <p:stCondLst>
                                            <p:cond delay="0"/>
                                          </p:stCondLst>
                                        </p:cTn>
                                        <p:tgtEl>
                                          <p:spTgt spid="518161"/>
                                        </p:tgtEl>
                                        <p:attrNameLst>
                                          <p:attrName>style.visibility</p:attrName>
                                        </p:attrNameLst>
                                      </p:cBhvr>
                                      <p:to>
                                        <p:strVal val="visible"/>
                                      </p:to>
                                    </p:set>
                                    <p:animEffect transition="in" filter="slide(fromBottom)">
                                      <p:cBhvr>
                                        <p:cTn id="18" dur="500"/>
                                        <p:tgtEl>
                                          <p:spTgt spid="518161"/>
                                        </p:tgtEl>
                                      </p:cBhvr>
                                    </p:animEffect>
                                  </p:childTnLst>
                                </p:cTn>
                              </p:par>
                            </p:childTnLst>
                          </p:cTn>
                        </p:par>
                        <p:par>
                          <p:cTn id="19" fill="hold" nodeType="afterGroup">
                            <p:stCondLst>
                              <p:cond delay="4500"/>
                            </p:stCondLst>
                            <p:childTnLst>
                              <p:par>
                                <p:cTn id="20" presetID="12" presetClass="entr" presetSubtype="4" fill="hold" grpId="0" nodeType="afterEffect">
                                  <p:stCondLst>
                                    <p:cond delay="1000"/>
                                  </p:stCondLst>
                                  <p:childTnLst>
                                    <p:set>
                                      <p:cBhvr>
                                        <p:cTn id="21" dur="1" fill="hold">
                                          <p:stCondLst>
                                            <p:cond delay="0"/>
                                          </p:stCondLst>
                                        </p:cTn>
                                        <p:tgtEl>
                                          <p:spTgt spid="518162"/>
                                        </p:tgtEl>
                                        <p:attrNameLst>
                                          <p:attrName>style.visibility</p:attrName>
                                        </p:attrNameLst>
                                      </p:cBhvr>
                                      <p:to>
                                        <p:strVal val="visible"/>
                                      </p:to>
                                    </p:set>
                                    <p:animEffect transition="in" filter="slide(fromBottom)">
                                      <p:cBhvr>
                                        <p:cTn id="22" dur="500"/>
                                        <p:tgtEl>
                                          <p:spTgt spid="518162"/>
                                        </p:tgtEl>
                                      </p:cBhvr>
                                    </p:animEffect>
                                  </p:childTnLst>
                                </p:cTn>
                              </p:par>
                            </p:childTnLst>
                          </p:cTn>
                        </p:par>
                        <p:par>
                          <p:cTn id="23" fill="hold" nodeType="afterGroup">
                            <p:stCondLst>
                              <p:cond delay="6000"/>
                            </p:stCondLst>
                            <p:childTnLst>
                              <p:par>
                                <p:cTn id="24" presetID="12" presetClass="entr" presetSubtype="4" fill="hold" grpId="0" nodeType="afterEffect">
                                  <p:stCondLst>
                                    <p:cond delay="1000"/>
                                  </p:stCondLst>
                                  <p:childTnLst>
                                    <p:set>
                                      <p:cBhvr>
                                        <p:cTn id="25" dur="1" fill="hold">
                                          <p:stCondLst>
                                            <p:cond delay="0"/>
                                          </p:stCondLst>
                                        </p:cTn>
                                        <p:tgtEl>
                                          <p:spTgt spid="518163"/>
                                        </p:tgtEl>
                                        <p:attrNameLst>
                                          <p:attrName>style.visibility</p:attrName>
                                        </p:attrNameLst>
                                      </p:cBhvr>
                                      <p:to>
                                        <p:strVal val="visible"/>
                                      </p:to>
                                    </p:set>
                                    <p:animEffect transition="in" filter="slide(fromBottom)">
                                      <p:cBhvr>
                                        <p:cTn id="26" dur="500"/>
                                        <p:tgtEl>
                                          <p:spTgt spid="51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6" grpId="0" animBg="1"/>
      <p:bldP spid="518159" grpId="0" animBg="1"/>
      <p:bldP spid="518160" grpId="0" animBg="1"/>
      <p:bldP spid="518161" grpId="0" animBg="1"/>
      <p:bldP spid="518162" grpId="0" animBg="1"/>
      <p:bldP spid="5181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Rectángulo"/>
          <p:cNvSpPr>
            <a:spLocks noChangeArrowheads="1"/>
          </p:cNvSpPr>
          <p:nvPr/>
        </p:nvSpPr>
        <p:spPr bwMode="auto">
          <a:xfrm>
            <a:off x="611188" y="303213"/>
            <a:ext cx="620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2400" b="1"/>
              <a:t>Redes de Apoyo Social en Salud Materna</a:t>
            </a: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349500"/>
            <a:ext cx="31559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4 CuadroTexto"/>
          <p:cNvSpPr txBox="1">
            <a:spLocks noChangeArrowheads="1"/>
          </p:cNvSpPr>
          <p:nvPr/>
        </p:nvSpPr>
        <p:spPr bwMode="auto">
          <a:xfrm>
            <a:off x="2051050" y="2565400"/>
            <a:ext cx="1912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400">
                <a:solidFill>
                  <a:schemeClr val="bg1"/>
                </a:solidFill>
              </a:rPr>
              <a:t>Caminos en </a:t>
            </a:r>
          </a:p>
          <a:p>
            <a:pPr eaLnBrk="1" hangingPunct="1"/>
            <a:r>
              <a:rPr lang="es-MX" sz="2400">
                <a:solidFill>
                  <a:schemeClr val="bg1"/>
                </a:solidFill>
              </a:rPr>
              <a:t>mal estado</a:t>
            </a:r>
          </a:p>
        </p:txBody>
      </p:sp>
      <p:sp>
        <p:nvSpPr>
          <p:cNvPr id="15365" name="5 CuadroTexto"/>
          <p:cNvSpPr txBox="1">
            <a:spLocks noChangeArrowheads="1"/>
          </p:cNvSpPr>
          <p:nvPr/>
        </p:nvSpPr>
        <p:spPr bwMode="auto">
          <a:xfrm>
            <a:off x="34925" y="1125538"/>
            <a:ext cx="4705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400"/>
              <a:t>En el traslado al sitio de atención</a:t>
            </a: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4652963"/>
            <a:ext cx="31527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92600"/>
            <a:ext cx="31670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924175"/>
            <a:ext cx="3319463"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6 CuadroTexto"/>
          <p:cNvSpPr txBox="1">
            <a:spLocks noChangeArrowheads="1"/>
          </p:cNvSpPr>
          <p:nvPr/>
        </p:nvSpPr>
        <p:spPr bwMode="auto">
          <a:xfrm>
            <a:off x="6180138" y="3141663"/>
            <a:ext cx="1487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400">
                <a:solidFill>
                  <a:schemeClr val="bg1"/>
                </a:solidFill>
              </a:rPr>
              <a:t>Falta de </a:t>
            </a:r>
          </a:p>
          <a:p>
            <a:pPr eaLnBrk="1" hangingPunct="1"/>
            <a:r>
              <a:rPr lang="es-MX" sz="2400">
                <a:solidFill>
                  <a:schemeClr val="bg1"/>
                </a:solidFill>
              </a:rPr>
              <a:t>vehículos</a:t>
            </a:r>
          </a:p>
        </p:txBody>
      </p:sp>
      <p:sp>
        <p:nvSpPr>
          <p:cNvPr id="15370" name="7 CuadroTexto"/>
          <p:cNvSpPr txBox="1">
            <a:spLocks noChangeArrowheads="1"/>
          </p:cNvSpPr>
          <p:nvPr/>
        </p:nvSpPr>
        <p:spPr bwMode="auto">
          <a:xfrm>
            <a:off x="4643438" y="5084763"/>
            <a:ext cx="223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400">
                <a:solidFill>
                  <a:schemeClr val="bg1"/>
                </a:solidFill>
              </a:rPr>
              <a:t>Falta de dinero</a:t>
            </a:r>
          </a:p>
        </p:txBody>
      </p:sp>
      <p:sp>
        <p:nvSpPr>
          <p:cNvPr id="15371" name="8 CuadroTexto"/>
          <p:cNvSpPr txBox="1">
            <a:spLocks noChangeArrowheads="1"/>
          </p:cNvSpPr>
          <p:nvPr/>
        </p:nvSpPr>
        <p:spPr bwMode="auto">
          <a:xfrm>
            <a:off x="784225" y="4652963"/>
            <a:ext cx="2563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400">
                <a:solidFill>
                  <a:schemeClr val="bg1"/>
                </a:solidFill>
              </a:rPr>
              <a:t>No hay carretera </a:t>
            </a:r>
          </a:p>
          <a:p>
            <a:pPr eaLnBrk="1" hangingPunct="1"/>
            <a:endParaRPr lang="es-MX">
              <a:solidFill>
                <a:schemeClr val="bg1"/>
              </a:solidFill>
            </a:endParaRPr>
          </a:p>
        </p:txBody>
      </p:sp>
    </p:spTree>
    <p:extLst>
      <p:ext uri="{BB962C8B-B14F-4D97-AF65-F5344CB8AC3E}">
        <p14:creationId xmlns:p14="http://schemas.microsoft.com/office/powerpoint/2010/main" val="3885157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3" name="Oval 3"/>
          <p:cNvSpPr>
            <a:spLocks noChangeArrowheads="1"/>
          </p:cNvSpPr>
          <p:nvPr/>
        </p:nvSpPr>
        <p:spPr bwMode="auto">
          <a:xfrm>
            <a:off x="899592" y="1412804"/>
            <a:ext cx="3960812" cy="1944687"/>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gn="ctr"/>
            <a:r>
              <a:rPr lang="es-ES" sz="2400" b="1" dirty="0"/>
              <a:t>Saturación de hospitales</a:t>
            </a:r>
          </a:p>
        </p:txBody>
      </p:sp>
      <p:sp>
        <p:nvSpPr>
          <p:cNvPr id="527365" name="Oval 5"/>
          <p:cNvSpPr>
            <a:spLocks noChangeArrowheads="1"/>
          </p:cNvSpPr>
          <p:nvPr/>
        </p:nvSpPr>
        <p:spPr bwMode="auto">
          <a:xfrm>
            <a:off x="4643438" y="2312988"/>
            <a:ext cx="4043362" cy="1979612"/>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nSpc>
                <a:spcPct val="80000"/>
              </a:lnSpc>
              <a:spcBef>
                <a:spcPct val="50000"/>
              </a:spcBef>
              <a:buClr>
                <a:srgbClr val="A50021"/>
              </a:buClr>
              <a:buFont typeface="Wingdings" pitchFamily="2" charset="2"/>
              <a:buNone/>
            </a:pPr>
            <a:endParaRPr lang="es-ES" sz="2400" dirty="0"/>
          </a:p>
          <a:p>
            <a:pPr>
              <a:lnSpc>
                <a:spcPct val="80000"/>
              </a:lnSpc>
              <a:spcBef>
                <a:spcPct val="50000"/>
              </a:spcBef>
              <a:buClr>
                <a:srgbClr val="A50021"/>
              </a:buClr>
              <a:buFont typeface="Wingdings" pitchFamily="2" charset="2"/>
              <a:buNone/>
            </a:pPr>
            <a:r>
              <a:rPr lang="es-ES" sz="2400" b="1" dirty="0"/>
              <a:t>Plantillas incompletas</a:t>
            </a:r>
          </a:p>
          <a:p>
            <a:pPr>
              <a:lnSpc>
                <a:spcPct val="80000"/>
              </a:lnSpc>
              <a:spcBef>
                <a:spcPct val="50000"/>
              </a:spcBef>
              <a:buClr>
                <a:srgbClr val="A50021"/>
              </a:buClr>
              <a:buFont typeface="Wingdings" pitchFamily="2" charset="2"/>
              <a:buChar char="ü"/>
            </a:pPr>
            <a:endParaRPr lang="es-ES" sz="2400" dirty="0"/>
          </a:p>
        </p:txBody>
      </p:sp>
      <p:sp>
        <p:nvSpPr>
          <p:cNvPr id="527366" name="Oval 6"/>
          <p:cNvSpPr>
            <a:spLocks noChangeArrowheads="1"/>
          </p:cNvSpPr>
          <p:nvPr/>
        </p:nvSpPr>
        <p:spPr bwMode="auto">
          <a:xfrm>
            <a:off x="1763713" y="4075113"/>
            <a:ext cx="4176712" cy="2233612"/>
          </a:xfrm>
          <a:prstGeom prst="ellipse">
            <a:avLst/>
          </a:prstGeom>
          <a:solidFill>
            <a:srgbClr val="808080"/>
          </a:solidFill>
          <a:ln w="28575" algn="ctr">
            <a:solidFill>
              <a:srgbClr val="F5901E"/>
            </a:solidFill>
            <a:round/>
            <a:headEnd/>
            <a:tailEnd/>
          </a:ln>
          <a:effectLst>
            <a:glow rad="63500">
              <a:schemeClr val="accent5">
                <a:satMod val="175000"/>
                <a:alpha val="40000"/>
              </a:schemeClr>
            </a:glow>
            <a:outerShdw dist="52363" dir="4557825" algn="ctr" rotWithShape="0">
              <a:schemeClr val="bg2">
                <a:alpha val="50000"/>
              </a:schemeClr>
            </a:outerShdw>
          </a:effectLst>
        </p:spPr>
        <p:txBody>
          <a:bodyPr wrap="none" anchor="ctr"/>
          <a:lstStyle/>
          <a:p>
            <a:pPr algn="ctr"/>
            <a:r>
              <a:rPr lang="es-MX" sz="2400" b="1" dirty="0"/>
              <a:t>Medicamentos </a:t>
            </a:r>
          </a:p>
          <a:p>
            <a:pPr algn="ctr"/>
            <a:r>
              <a:rPr lang="es-MX" sz="2400" b="1" dirty="0"/>
              <a:t>no disponibles</a:t>
            </a:r>
            <a:endParaRPr lang="es-ES" sz="2400" b="1" dirty="0"/>
          </a:p>
        </p:txBody>
      </p:sp>
      <p:sp>
        <p:nvSpPr>
          <p:cNvPr id="527369" name="Rectangle 9"/>
          <p:cNvSpPr>
            <a:spLocks noGrp="1" noChangeArrowheads="1"/>
          </p:cNvSpPr>
          <p:nvPr>
            <p:ph type="title"/>
          </p:nvPr>
        </p:nvSpPr>
        <p:spPr bwMode="auto">
          <a:xfrm>
            <a:off x="0" y="0"/>
            <a:ext cx="5554960" cy="1052736"/>
          </a:xfrm>
          <a:noFill/>
          <a:ln>
            <a:miter lim="800000"/>
            <a:headEnd/>
            <a:tailEnd/>
          </a:ln>
        </p:spPr>
        <p:txBody>
          <a:bodyPr vert="horz" wrap="square" lIns="91440" tIns="45720" rIns="91440" bIns="45720" numCol="1" anchor="t" anchorCtr="0" compatLnSpc="1">
            <a:prstTxWarp prst="textNoShape">
              <a:avLst/>
            </a:prstTxWarp>
          </a:bodyPr>
          <a:lstStyle/>
          <a:p>
            <a:pPr algn="l"/>
            <a:r>
              <a:rPr lang="es-ES" sz="3600" b="1" dirty="0" smtClean="0">
                <a:solidFill>
                  <a:schemeClr val="bg1">
                    <a:lumMod val="50000"/>
                  </a:schemeClr>
                </a:solidFill>
              </a:rPr>
              <a:t>Demora en el inicio de la atención médica</a:t>
            </a:r>
            <a:endParaRPr lang="es-ES_tradnl" sz="3600" b="1" dirty="0" smtClean="0">
              <a:solidFill>
                <a:schemeClr val="bg1">
                  <a:lumMod val="5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527363"/>
                                        </p:tgtEl>
                                        <p:attrNameLst>
                                          <p:attrName>style.visibility</p:attrName>
                                        </p:attrNameLst>
                                      </p:cBhvr>
                                      <p:to>
                                        <p:strVal val="visible"/>
                                      </p:to>
                                    </p:set>
                                    <p:animEffect transition="in" filter="slide(fromBottom)">
                                      <p:cBhvr>
                                        <p:cTn id="7" dur="500"/>
                                        <p:tgtEl>
                                          <p:spTgt spid="527363"/>
                                        </p:tgtEl>
                                      </p:cBhvr>
                                    </p:animEffect>
                                  </p:childTnLst>
                                </p:cTn>
                              </p:par>
                            </p:childTnLst>
                          </p:cTn>
                        </p:par>
                        <p:par>
                          <p:cTn id="8" fill="hold" nodeType="afterGroup">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527365"/>
                                        </p:tgtEl>
                                        <p:attrNameLst>
                                          <p:attrName>style.visibility</p:attrName>
                                        </p:attrNameLst>
                                      </p:cBhvr>
                                      <p:to>
                                        <p:strVal val="visible"/>
                                      </p:to>
                                    </p:set>
                                    <p:animEffect transition="in" filter="slide(fromBottom)">
                                      <p:cBhvr>
                                        <p:cTn id="11" dur="500"/>
                                        <p:tgtEl>
                                          <p:spTgt spid="527365"/>
                                        </p:tgtEl>
                                      </p:cBhvr>
                                    </p:animEffect>
                                  </p:childTnLst>
                                </p:cTn>
                              </p:par>
                            </p:childTnLst>
                          </p:cTn>
                        </p:par>
                        <p:par>
                          <p:cTn id="12" fill="hold" nodeType="afterGroup">
                            <p:stCondLst>
                              <p:cond delay="3000"/>
                            </p:stCondLst>
                            <p:childTnLst>
                              <p:par>
                                <p:cTn id="13" presetID="12" presetClass="entr" presetSubtype="4" fill="hold" grpId="0" nodeType="afterEffect">
                                  <p:stCondLst>
                                    <p:cond delay="1000"/>
                                  </p:stCondLst>
                                  <p:childTnLst>
                                    <p:set>
                                      <p:cBhvr>
                                        <p:cTn id="14" dur="1" fill="hold">
                                          <p:stCondLst>
                                            <p:cond delay="0"/>
                                          </p:stCondLst>
                                        </p:cTn>
                                        <p:tgtEl>
                                          <p:spTgt spid="527366"/>
                                        </p:tgtEl>
                                        <p:attrNameLst>
                                          <p:attrName>style.visibility</p:attrName>
                                        </p:attrNameLst>
                                      </p:cBhvr>
                                      <p:to>
                                        <p:strVal val="visible"/>
                                      </p:to>
                                    </p:set>
                                    <p:animEffect transition="in" filter="slide(fromBottom)">
                                      <p:cBhvr>
                                        <p:cTn id="15" dur="500"/>
                                        <p:tgtEl>
                                          <p:spTgt spid="5273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27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animBg="1"/>
      <p:bldP spid="527365" grpId="0" animBg="1"/>
      <p:bldP spid="527366" grpId="0" animBg="1"/>
      <p:bldP spid="5273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bwMode="auto">
          <a:xfrm>
            <a:off x="0" y="0"/>
            <a:ext cx="5852765" cy="1143001"/>
          </a:xfrm>
          <a:noFill/>
          <a:ln>
            <a:miter lim="800000"/>
            <a:headEnd/>
            <a:tailEnd/>
          </a:ln>
        </p:spPr>
        <p:txBody>
          <a:bodyPr vert="horz" wrap="square" lIns="91440" tIns="45720" rIns="91440" bIns="45720" numCol="1" anchor="t" anchorCtr="0" compatLnSpc="1">
            <a:prstTxWarp prst="textNoShape">
              <a:avLst/>
            </a:prstTxWarp>
          </a:bodyPr>
          <a:lstStyle/>
          <a:p>
            <a:pPr algn="l"/>
            <a:r>
              <a:rPr lang="es-MX" sz="3200" b="1" dirty="0" smtClean="0">
                <a:solidFill>
                  <a:schemeClr val="bg1">
                    <a:lumMod val="50000"/>
                  </a:schemeClr>
                </a:solidFill>
              </a:rPr>
              <a:t>RED DE APOYO SOCIAL EN SALUD MATERNA Y PERINATAL</a:t>
            </a:r>
          </a:p>
        </p:txBody>
      </p:sp>
      <p:sp>
        <p:nvSpPr>
          <p:cNvPr id="12291" name="2 Marcador de contenido"/>
          <p:cNvSpPr>
            <a:spLocks noGrp="1"/>
          </p:cNvSpPr>
          <p:nvPr>
            <p:ph idx="1"/>
          </p:nvPr>
        </p:nvSpPr>
        <p:spPr bwMode="auto">
          <a:xfrm>
            <a:off x="457200" y="1268413"/>
            <a:ext cx="8229600" cy="4525962"/>
          </a:xfrm>
          <a:solidFill>
            <a:schemeClr val="accent6">
              <a:lumMod val="40000"/>
              <a:lumOff val="60000"/>
            </a:schemeClr>
          </a:solidFill>
          <a:ln w="38100">
            <a:solidFill>
              <a:srgbClr val="FF0000"/>
            </a:solidFill>
            <a:miter lim="800000"/>
            <a:headEnd/>
            <a:tailEnd/>
          </a:ln>
          <a:effectLst>
            <a:glow rad="1397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a:buFont typeface="Wingdings" pitchFamily="2" charset="2"/>
              <a:buChar char="ü"/>
            </a:pPr>
            <a:r>
              <a:rPr lang="es-MX" dirty="0" smtClean="0"/>
              <a:t>Posadas AME</a:t>
            </a:r>
          </a:p>
          <a:p>
            <a:pPr>
              <a:buFont typeface="Wingdings" pitchFamily="2" charset="2"/>
              <a:buChar char="ü"/>
            </a:pPr>
            <a:r>
              <a:rPr lang="es-MX" dirty="0" smtClean="0"/>
              <a:t> Transporte AME</a:t>
            </a:r>
          </a:p>
          <a:p>
            <a:pPr>
              <a:buFont typeface="Wingdings" pitchFamily="2" charset="2"/>
              <a:buChar char="ü"/>
            </a:pPr>
            <a:r>
              <a:rPr lang="es-MX" dirty="0" smtClean="0"/>
              <a:t> Proyectos Municipales</a:t>
            </a:r>
          </a:p>
          <a:p>
            <a:pPr>
              <a:buFont typeface="Wingdings" pitchFamily="2" charset="2"/>
              <a:buChar char="ü"/>
            </a:pPr>
            <a:r>
              <a:rPr lang="es-MX" dirty="0" smtClean="0"/>
              <a:t>Plan de seguridad</a:t>
            </a:r>
          </a:p>
          <a:p>
            <a:pPr>
              <a:buFont typeface="Wingdings" pitchFamily="2" charset="2"/>
              <a:buChar char="ü"/>
            </a:pPr>
            <a:r>
              <a:rPr lang="es-MX" dirty="0" smtClean="0"/>
              <a:t>Madrinas y Padrinos Comunitarios</a:t>
            </a:r>
          </a:p>
          <a:p>
            <a:pPr>
              <a:buFont typeface="Wingdings" pitchFamily="2" charset="2"/>
              <a:buChar char="ü"/>
            </a:pPr>
            <a:r>
              <a:rPr lang="es-MX" dirty="0" smtClean="0"/>
              <a:t>Línea Telefónica 01800</a:t>
            </a:r>
          </a:p>
          <a:p>
            <a:pPr>
              <a:buFont typeface="Wingdings" pitchFamily="2" charset="2"/>
              <a:buChar char="ü"/>
            </a:pPr>
            <a:r>
              <a:rPr lang="es-MX" dirty="0" smtClean="0"/>
              <a:t> Convenio de Colaboración para la atención de las emergencias obstétricas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299</Words>
  <Application>Microsoft Office PowerPoint</Application>
  <PresentationFormat>Presentación en pantalla (4:3)</PresentationFormat>
  <Paragraphs>82</Paragraphs>
  <Slides>11</Slides>
  <Notes>9</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 Promover el establecimiento de redes sociales para apoyar a las mujeres durante el embarazo, parto y puerperio, optimizando los recursos disponibles a nivel local        </vt:lpstr>
      <vt:lpstr>Red Social</vt:lpstr>
      <vt:lpstr> La mortalidad materna es un problema de justicia social, es un problema de derechos humanos, reconocido a nivel mundial, ya que la mujer como cualquier persona tiene derecho a la protección de su salud mediante el acceso a una atención médica oportuna y de calidad</vt:lpstr>
      <vt:lpstr>Mortalidad materna Modelo de las 3 demoras*</vt:lpstr>
      <vt:lpstr>Demora en decisión de buscar atención</vt:lpstr>
      <vt:lpstr>Presentación de PowerPoint</vt:lpstr>
      <vt:lpstr>Demora en el inicio de la atención médica</vt:lpstr>
      <vt:lpstr>RED DE APOYO SOCIAL EN SALUD MATERNA Y PERINATAL</vt:lpstr>
      <vt:lpstr>Nuestras mujeres no se están muriendo a causa de enfermedades incurables, se están muriendo porque en ciertas sociedades aún no se ha decidido que vale la pena salvarles la vida.                                                         Dr. Mahmoun Fathalla                                                   Ex Presidente de la FIGO </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spps</dc:creator>
  <cp:lastModifiedBy>Usuario</cp:lastModifiedBy>
  <cp:revision>66</cp:revision>
  <cp:lastPrinted>2013-01-18T17:35:10Z</cp:lastPrinted>
  <dcterms:created xsi:type="dcterms:W3CDTF">2012-12-13T01:24:37Z</dcterms:created>
  <dcterms:modified xsi:type="dcterms:W3CDTF">2013-08-07T15:48:02Z</dcterms:modified>
</cp:coreProperties>
</file>